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9" r:id="rId4"/>
    <p:sldId id="261" r:id="rId5"/>
    <p:sldId id="264" r:id="rId6"/>
    <p:sldId id="265" r:id="rId7"/>
    <p:sldId id="266" r:id="rId8"/>
    <p:sldId id="274" r:id="rId9"/>
    <p:sldId id="267" r:id="rId10"/>
    <p:sldId id="268" r:id="rId11"/>
    <p:sldId id="273" r:id="rId12"/>
    <p:sldId id="272" r:id="rId13"/>
    <p:sldId id="271" r:id="rId14"/>
  </p:sldIdLst>
  <p:sldSz cx="9217025" cy="5940425"/>
  <p:notesSz cx="9144000" cy="6858000"/>
  <p:defaultTextStyle>
    <a:defPPr>
      <a:defRPr lang="en-US"/>
    </a:defPPr>
    <a:lvl1pPr marL="0" algn="l" defTabSz="9372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8630" algn="l" defTabSz="9372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7260" algn="l" defTabSz="9372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405890" algn="l" defTabSz="9372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74520" algn="l" defTabSz="9372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43150" algn="l" defTabSz="9372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811780" algn="l" defTabSz="9372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80410" algn="l" defTabSz="9372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49040" algn="l" defTabSz="9372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62" y="-258"/>
      </p:cViewPr>
      <p:guideLst>
        <p:guide orient="horz" pos="1871"/>
        <p:guide pos="29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53436-8E0B-41BF-8FA7-C3C1FB018741}" type="datetimeFigureOut">
              <a:rPr lang="en-US" smtClean="0"/>
              <a:pPr/>
              <a:t>10/13/2020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6513" y="514350"/>
            <a:ext cx="399097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32893-4FEA-4F71-850D-0F848476986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37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630" algn="l" defTabSz="937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7260" algn="l" defTabSz="937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5890" algn="l" defTabSz="937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4520" algn="l" defTabSz="937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3150" algn="l" defTabSz="937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1780" algn="l" defTabSz="937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0410" algn="l" defTabSz="937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49040" algn="l" defTabSz="9372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76513" y="514350"/>
            <a:ext cx="3990975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32893-4FEA-4F71-850D-0F8484769869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76513" y="514350"/>
            <a:ext cx="3990975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32893-4FEA-4F71-850D-0F8484769869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7239" y="285141"/>
            <a:ext cx="8600193" cy="5367708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3726" tIns="46863" rIns="93726" bIns="4686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21944" y="376075"/>
            <a:ext cx="8373147" cy="2692993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3726" tIns="46863" rIns="93726" bIns="4686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8146" y="1576671"/>
            <a:ext cx="7834472" cy="1584113"/>
          </a:xfrm>
        </p:spPr>
        <p:txBody>
          <a:bodyPr lIns="46863" rIns="46863" bIns="46863"/>
          <a:lstStyle>
            <a:lvl1pPr algn="r">
              <a:defRPr sz="46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8146" y="3191990"/>
            <a:ext cx="7834472" cy="792057"/>
          </a:xfrm>
        </p:spPr>
        <p:txBody>
          <a:bodyPr lIns="187452" tIns="0"/>
          <a:lstStyle>
            <a:lvl1pPr marL="37490" indent="0" algn="r">
              <a:spcBef>
                <a:spcPts val="0"/>
              </a:spcBef>
              <a:buNone/>
              <a:defRPr sz="2100">
                <a:solidFill>
                  <a:schemeClr val="bg2">
                    <a:shade val="25000"/>
                  </a:schemeClr>
                </a:solidFill>
              </a:defRPr>
            </a:lvl1pPr>
            <a:lvl2pPr marL="468630" indent="0" algn="ctr">
              <a:buNone/>
            </a:lvl2pPr>
            <a:lvl3pPr marL="937260" indent="0" algn="ctr">
              <a:buNone/>
            </a:lvl3pPr>
            <a:lvl4pPr marL="1405890" indent="0" algn="ctr">
              <a:buNone/>
            </a:lvl4pPr>
            <a:lvl5pPr marL="1874520" indent="0" algn="ctr">
              <a:buNone/>
            </a:lvl5pPr>
            <a:lvl6pPr marL="2343150" indent="0" algn="ctr">
              <a:buNone/>
            </a:lvl6pPr>
            <a:lvl7pPr marL="2811780" indent="0" algn="ctr">
              <a:buNone/>
            </a:lvl7pPr>
            <a:lvl8pPr marL="3280410" indent="0" algn="ctr">
              <a:buNone/>
            </a:lvl8pPr>
            <a:lvl9pPr marL="374904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937" y="4316711"/>
            <a:ext cx="8249237" cy="910865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6937" y="459393"/>
            <a:ext cx="8249237" cy="362762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2343" y="462041"/>
            <a:ext cx="1997022" cy="45543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7660" y="462039"/>
            <a:ext cx="5991067" cy="4554327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937" y="4316711"/>
            <a:ext cx="8249237" cy="910865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937" y="459393"/>
            <a:ext cx="8249237" cy="362762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7239" y="285141"/>
            <a:ext cx="8600193" cy="5367708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3726" tIns="46863" rIns="93726" bIns="4686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21944" y="376076"/>
            <a:ext cx="8373147" cy="3760475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3726" tIns="46863" rIns="93726" bIns="4686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084" y="4269185"/>
            <a:ext cx="8249237" cy="586122"/>
          </a:xfrm>
        </p:spPr>
        <p:txBody>
          <a:bodyPr lIns="93726" bIns="0" anchor="b"/>
          <a:lstStyle>
            <a:lvl1pPr algn="l">
              <a:buNone/>
              <a:defRPr sz="37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084" y="4871949"/>
            <a:ext cx="8249237" cy="364346"/>
          </a:xfrm>
        </p:spPr>
        <p:txBody>
          <a:bodyPr lIns="121844" tIns="0" anchor="t"/>
          <a:lstStyle>
            <a:lvl1pPr marL="0" marR="37490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459" y="459393"/>
            <a:ext cx="3963322" cy="380187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3336" y="459393"/>
            <a:ext cx="3963322" cy="380187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937" y="4316711"/>
            <a:ext cx="8249237" cy="910865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73" y="501912"/>
            <a:ext cx="3963322" cy="686174"/>
          </a:xfrm>
        </p:spPr>
        <p:txBody>
          <a:bodyPr lIns="149962" anchor="ctr"/>
          <a:lstStyle>
            <a:lvl1pPr marL="0" indent="0" algn="l">
              <a:buNone/>
              <a:defRPr sz="2500" b="1">
                <a:solidFill>
                  <a:schemeClr val="tx1"/>
                </a:solidFill>
              </a:defRPr>
            </a:lvl1pPr>
            <a:lvl2pPr>
              <a:buNone/>
              <a:defRPr sz="21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89322" y="501912"/>
            <a:ext cx="3963322" cy="686174"/>
          </a:xfrm>
        </p:spPr>
        <p:txBody>
          <a:bodyPr lIns="140589" anchor="ctr"/>
          <a:lstStyle>
            <a:lvl1pPr marL="0" indent="0" algn="l">
              <a:buNone/>
              <a:defRPr sz="2500" b="1">
                <a:solidFill>
                  <a:schemeClr val="tx1"/>
                </a:solidFill>
              </a:defRPr>
            </a:lvl1pPr>
            <a:lvl2pPr>
              <a:buNone/>
              <a:defRPr sz="21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12073" y="1254090"/>
            <a:ext cx="3963322" cy="3023016"/>
          </a:xfrm>
        </p:spPr>
        <p:txBody>
          <a:bodyPr anchor="t"/>
          <a:lstStyle>
            <a:lvl1pPr algn="l">
              <a:defRPr sz="2500"/>
            </a:lvl1pPr>
            <a:lvl2pPr algn="l">
              <a:defRPr sz="21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9322" y="1254090"/>
            <a:ext cx="3963322" cy="3023016"/>
          </a:xfrm>
        </p:spPr>
        <p:txBody>
          <a:bodyPr anchor="t"/>
          <a:lstStyle>
            <a:lvl1pPr algn="l">
              <a:defRPr sz="2500"/>
            </a:lvl1pPr>
            <a:lvl2pPr algn="l">
              <a:defRPr sz="21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7239" y="285141"/>
            <a:ext cx="8600193" cy="5367708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3726" tIns="46863" rIns="93726" bIns="4686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3018" y="462034"/>
            <a:ext cx="2995533" cy="792057"/>
          </a:xfrm>
        </p:spPr>
        <p:txBody>
          <a:bodyPr anchor="b"/>
          <a:lstStyle>
            <a:lvl1pPr algn="l">
              <a:buNone/>
              <a:defRPr sz="23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83082" y="1254096"/>
            <a:ext cx="2995533" cy="3643349"/>
          </a:xfrm>
        </p:spPr>
        <p:txBody>
          <a:bodyPr lIns="93726"/>
          <a:lstStyle>
            <a:lvl1pPr marL="18745" marR="18745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7456" y="805697"/>
            <a:ext cx="4663104" cy="4092295"/>
          </a:xfrm>
        </p:spPr>
        <p:txBody>
          <a:bodyPr/>
          <a:lstStyle>
            <a:lvl1pPr>
              <a:defRPr sz="2900">
                <a:solidFill>
                  <a:schemeClr val="tx1"/>
                </a:solidFill>
              </a:defRPr>
            </a:lvl1pPr>
            <a:lvl2pPr>
              <a:defRPr sz="2700">
                <a:solidFill>
                  <a:schemeClr val="tx1"/>
                </a:solidFill>
              </a:defRPr>
            </a:lvl2pPr>
            <a:lvl3pPr>
              <a:defRPr sz="2500">
                <a:solidFill>
                  <a:schemeClr val="tx1"/>
                </a:solidFill>
              </a:defRPr>
            </a:lvl3pPr>
            <a:lvl4pPr>
              <a:defRPr sz="2100">
                <a:solidFill>
                  <a:schemeClr val="tx1"/>
                </a:solidFill>
              </a:defRPr>
            </a:lvl4pPr>
            <a:lvl5pPr>
              <a:defRPr sz="21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7239" y="285141"/>
            <a:ext cx="8600193" cy="5367708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3726" tIns="46863" rIns="93726" bIns="4686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51920" y="376075"/>
            <a:ext cx="2343169" cy="3762269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3726" tIns="46863" rIns="93726" bIns="4686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852" y="4341463"/>
            <a:ext cx="8295323" cy="910865"/>
          </a:xfrm>
        </p:spPr>
        <p:txBody>
          <a:bodyPr anchor="t"/>
          <a:lstStyle>
            <a:lvl1pPr algn="l">
              <a:buNone/>
              <a:defRPr sz="37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514324" y="462035"/>
            <a:ext cx="2258171" cy="3648000"/>
          </a:xfrm>
        </p:spPr>
        <p:txBody>
          <a:bodyPr lIns="93726"/>
          <a:lstStyle>
            <a:lvl1pPr marL="46863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4846" y="377466"/>
            <a:ext cx="5972632" cy="3762269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3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7239" y="285141"/>
            <a:ext cx="8600193" cy="5367708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3726" tIns="46863" rIns="93726" bIns="4686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21944" y="376073"/>
            <a:ext cx="8373147" cy="475234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3726" tIns="46863" rIns="93726" bIns="46863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6937" y="4318538"/>
            <a:ext cx="8249237" cy="910865"/>
          </a:xfrm>
          <a:prstGeom prst="rect">
            <a:avLst/>
          </a:prstGeom>
        </p:spPr>
        <p:txBody>
          <a:bodyPr vert="horz" lIns="93726" tIns="46863" rIns="93726" bIns="46863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6937" y="459393"/>
            <a:ext cx="8249237" cy="3627620"/>
          </a:xfrm>
          <a:prstGeom prst="rect">
            <a:avLst/>
          </a:prstGeom>
        </p:spPr>
        <p:txBody>
          <a:bodyPr vert="horz" lIns="187452" tIns="93726" rIns="93726" bIns="46863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806487" y="5294132"/>
            <a:ext cx="2304257" cy="316273"/>
          </a:xfrm>
          <a:prstGeom prst="rect">
            <a:avLst/>
          </a:prstGeom>
        </p:spPr>
        <p:txBody>
          <a:bodyPr vert="horz" lIns="93726" tIns="46863" rIns="93726" bIns="46863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110743" y="5294132"/>
            <a:ext cx="2304257" cy="316273"/>
          </a:xfrm>
          <a:prstGeom prst="rect">
            <a:avLst/>
          </a:prstGeom>
        </p:spPr>
        <p:txBody>
          <a:bodyPr vert="horz" lIns="93726" tIns="46863" rIns="93726" bIns="46863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414998" y="5294132"/>
            <a:ext cx="460852" cy="316273"/>
          </a:xfrm>
          <a:prstGeom prst="rect">
            <a:avLst/>
          </a:prstGeom>
        </p:spPr>
        <p:txBody>
          <a:bodyPr vert="horz" lIns="93726" tIns="46863" rIns="93726" bIns="46863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7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71805" indent="-271805" algn="l" rtl="0" eaLnBrk="1" latinLnBrk="0" hangingPunct="1">
        <a:spcBef>
          <a:spcPts val="256"/>
        </a:spcBef>
        <a:buClr>
          <a:schemeClr val="accent1"/>
        </a:buClr>
        <a:buSzPct val="80000"/>
        <a:buFont typeface="Wingdings 2"/>
        <a:buChar char=""/>
        <a:defRPr kumimoji="0" sz="29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62356" indent="-206197" algn="l" rtl="0" eaLnBrk="1" latinLnBrk="0" hangingPunct="1">
        <a:spcBef>
          <a:spcPts val="256"/>
        </a:spcBef>
        <a:buClr>
          <a:schemeClr val="accent1"/>
        </a:buClr>
        <a:buSzPct val="100000"/>
        <a:buFont typeface="Verdana"/>
        <a:buChar char="◦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806044" indent="-187452" algn="l" rtl="0" eaLnBrk="1" latinLnBrk="0" hangingPunct="1">
        <a:spcBef>
          <a:spcPts val="256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49731" indent="-187452" algn="l" rtl="0" eaLnBrk="1" latinLnBrk="0" hangingPunct="1">
        <a:spcBef>
          <a:spcPts val="236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12164" indent="-187452" algn="l" rtl="0" eaLnBrk="1" latinLnBrk="0" hangingPunct="1">
        <a:spcBef>
          <a:spcPts val="256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527734" indent="-187452" algn="l" rtl="0" eaLnBrk="1" latinLnBrk="0" hangingPunct="1">
        <a:spcBef>
          <a:spcPts val="256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43304" indent="-187452" algn="l" rtl="0" eaLnBrk="1" latinLnBrk="0" hangingPunct="1">
        <a:spcBef>
          <a:spcPts val="261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68246" indent="-187452" algn="l" rtl="0" eaLnBrk="1" latinLnBrk="0" hangingPunct="1">
        <a:spcBef>
          <a:spcPts val="263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202561" indent="-187452" algn="l" rtl="0" eaLnBrk="1" latinLnBrk="0" hangingPunct="1">
        <a:spcBef>
          <a:spcPts val="261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686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372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4058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745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3431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8117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804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7490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938" y="924066"/>
            <a:ext cx="6835960" cy="924066"/>
          </a:xfrm>
        </p:spPr>
        <p:txBody>
          <a:bodyPr/>
          <a:lstStyle/>
          <a:p>
            <a:r>
              <a:rPr lang="en-IN" dirty="0" smtClean="0">
                <a:latin typeface="Algerian" pitchFamily="82" charset="0"/>
              </a:rPr>
              <a:t>MANUFACTURING INDUSTRIES</a:t>
            </a:r>
            <a:endParaRPr lang="en-IN" dirty="0">
              <a:solidFill>
                <a:schemeClr val="tx1"/>
              </a:solidFill>
              <a:latin typeface="Algerian" pitchFamily="82" charset="0"/>
            </a:endParaRPr>
          </a:p>
        </p:txBody>
      </p:sp>
      <p:pic>
        <p:nvPicPr>
          <p:cNvPr id="2050" name="Picture 2" descr="C:\Users\USER\Downloads\MODULE-  OCT\PPT MODU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621" y="264021"/>
            <a:ext cx="1891916" cy="990071"/>
          </a:xfrm>
          <a:prstGeom prst="rect">
            <a:avLst/>
          </a:prstGeom>
          <a:noFill/>
        </p:spPr>
      </p:pic>
      <p:pic>
        <p:nvPicPr>
          <p:cNvPr id="2051" name="Picture 3" descr="C:\Users\USER\Downloads\MODULE-  OCT\MODULE 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28729" y="4356314"/>
            <a:ext cx="2487481" cy="1188085"/>
          </a:xfrm>
          <a:prstGeom prst="rect">
            <a:avLst/>
          </a:prstGeom>
          <a:noFill/>
        </p:spPr>
      </p:pic>
      <p:pic>
        <p:nvPicPr>
          <p:cNvPr id="2052" name="Picture 4" descr="C:\Users\USER\Downloads\MODULE-  OCT\MODULE 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237" y="4356315"/>
            <a:ext cx="2355866" cy="1122079"/>
          </a:xfrm>
          <a:prstGeom prst="rect">
            <a:avLst/>
          </a:prstGeom>
          <a:noFill/>
        </p:spPr>
      </p:pic>
      <p:pic>
        <p:nvPicPr>
          <p:cNvPr id="2053" name="Picture 5" descr="C:\Users\USER\Downloads\MODULE-  OCT\MODULE 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59153" y="264021"/>
            <a:ext cx="2311034" cy="990071"/>
          </a:xfrm>
          <a:prstGeom prst="rect">
            <a:avLst/>
          </a:prstGeom>
          <a:noFill/>
        </p:spPr>
      </p:pic>
      <p:pic>
        <p:nvPicPr>
          <p:cNvPr id="2054" name="Picture 6" descr="C:\Users\USER\Downloads\MODULE-  OCT\MODULE 6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66597" y="1914137"/>
            <a:ext cx="5837449" cy="23101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>
          <a:xfrm>
            <a:off x="1228938" y="2442175"/>
            <a:ext cx="2304257" cy="726052"/>
          </a:xfrm>
          <a:prstGeom prst="flowChartAlternateProcess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Ownership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4608513" y="990071"/>
            <a:ext cx="2381065" cy="52803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Public Sector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4685322" y="1914139"/>
            <a:ext cx="2304257" cy="59404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Private Sector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4685322" y="3036217"/>
            <a:ext cx="2304257" cy="59404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Cooperative Sector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4685322" y="4158297"/>
            <a:ext cx="2304257" cy="528038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Joint Sector</a:t>
            </a:r>
            <a:endParaRPr lang="en-IN" dirty="0"/>
          </a:p>
        </p:txBody>
      </p:sp>
      <p:cxnSp>
        <p:nvCxnSpPr>
          <p:cNvPr id="10" name="Straight Arrow Connector 9"/>
          <p:cNvCxnSpPr>
            <a:endCxn id="3" idx="1"/>
          </p:cNvCxnSpPr>
          <p:nvPr/>
        </p:nvCxnSpPr>
        <p:spPr>
          <a:xfrm rot="5400000" flipH="1" flipV="1">
            <a:off x="3476811" y="1310474"/>
            <a:ext cx="1188085" cy="10753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" idx="3"/>
          </p:cNvCxnSpPr>
          <p:nvPr/>
        </p:nvCxnSpPr>
        <p:spPr>
          <a:xfrm flipV="1">
            <a:off x="3533194" y="2178158"/>
            <a:ext cx="1075319" cy="6270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456384" y="2772198"/>
            <a:ext cx="1152128" cy="561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H="1">
            <a:off x="3372401" y="3120200"/>
            <a:ext cx="1320094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s://image.slidesharecdn.com/manufacturingindustreis1-180104114306/95/manufacturing-industries-class-10-10-638.jpg?cb=1515859299"/>
          <p:cNvPicPr>
            <a:picLocks noChangeAspect="1" noChangeArrowheads="1"/>
          </p:cNvPicPr>
          <p:nvPr/>
        </p:nvPicPr>
        <p:blipFill>
          <a:blip r:embed="rId2"/>
          <a:srcRect t="8571" b="4286"/>
          <a:stretch>
            <a:fillRect/>
          </a:stretch>
        </p:blipFill>
        <p:spPr bwMode="auto">
          <a:xfrm>
            <a:off x="341312" y="303212"/>
            <a:ext cx="85344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s://image.slidesharecdn.com/manufacturingindustreis1-180104114306/95/manufacturing-industries-class-10-11-638.jpg?cb=1515859299"/>
          <p:cNvPicPr>
            <a:picLocks noChangeAspect="1" noChangeArrowheads="1"/>
          </p:cNvPicPr>
          <p:nvPr/>
        </p:nvPicPr>
        <p:blipFill>
          <a:blip r:embed="rId2"/>
          <a:srcRect t="10000" b="2857"/>
          <a:stretch>
            <a:fillRect/>
          </a:stretch>
        </p:blipFill>
        <p:spPr bwMode="auto">
          <a:xfrm>
            <a:off x="341312" y="303212"/>
            <a:ext cx="86106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57874" y="1584116"/>
            <a:ext cx="3917236" cy="7997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93726" tIns="46863" rIns="93726" bIns="46863" rtlCol="0">
            <a:spAutoFit/>
          </a:bodyPr>
          <a:lstStyle/>
          <a:p>
            <a:r>
              <a:rPr lang="en-IN" sz="4500" dirty="0" smtClean="0">
                <a:latin typeface="Algerian" pitchFamily="82" charset="0"/>
              </a:rPr>
              <a:t>Thank you</a:t>
            </a:r>
            <a:endParaRPr lang="en-IN" sz="4500" dirty="0">
              <a:latin typeface="Algerian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08513" y="3432247"/>
            <a:ext cx="2841916" cy="12488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93726" tIns="46863" rIns="93726" bIns="46863" rtlCol="0">
            <a:spAutoFit/>
          </a:bodyPr>
          <a:lstStyle/>
          <a:p>
            <a:r>
              <a:rPr lang="en-IN" sz="2500" dirty="0" smtClean="0">
                <a:latin typeface="Vladimir Script" pitchFamily="66" charset="0"/>
              </a:rPr>
              <a:t>Nancy George</a:t>
            </a:r>
          </a:p>
          <a:p>
            <a:r>
              <a:rPr lang="en-IN" sz="2500" dirty="0" smtClean="0">
                <a:latin typeface="Vladimir Script" pitchFamily="66" charset="0"/>
              </a:rPr>
              <a:t>	AECS, Mysore</a:t>
            </a:r>
            <a:endParaRPr lang="en-IN" sz="2500" dirty="0">
              <a:latin typeface="Vladimir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2051" y="435632"/>
            <a:ext cx="8172921" cy="50190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lIns="93726" tIns="46863" rIns="93726" bIns="46863">
            <a:spAutoFit/>
          </a:bodyPr>
          <a:lstStyle/>
          <a:p>
            <a:r>
              <a:rPr lang="en-IN" sz="4100" b="1" dirty="0" smtClean="0">
                <a:latin typeface="Arial Black" pitchFamily="34" charset="0"/>
              </a:rPr>
              <a:t>Manufacturing.</a:t>
            </a:r>
          </a:p>
          <a:p>
            <a:r>
              <a:rPr lang="en-IN" dirty="0" smtClean="0">
                <a:latin typeface="Arial Black" pitchFamily="34" charset="0"/>
              </a:rPr>
              <a:t/>
            </a:r>
            <a:br>
              <a:rPr lang="en-IN" dirty="0" smtClean="0">
                <a:latin typeface="Arial Black" pitchFamily="34" charset="0"/>
              </a:rPr>
            </a:br>
            <a:r>
              <a:rPr lang="en-IN" sz="2900" dirty="0" smtClean="0">
                <a:latin typeface="Arial Black" pitchFamily="34" charset="0"/>
              </a:rPr>
              <a:t>Production of goods in large quantities after processing from raw materials to more valuable products is called manufacturing.</a:t>
            </a:r>
          </a:p>
          <a:p>
            <a:endParaRPr lang="en-IN" sz="2900" dirty="0" smtClean="0">
              <a:latin typeface="Arial Black" pitchFamily="34" charset="0"/>
            </a:endParaRPr>
          </a:p>
          <a:p>
            <a:r>
              <a:rPr lang="en-IN" sz="2900" dirty="0" smtClean="0">
                <a:latin typeface="Arial Black" pitchFamily="34" charset="0"/>
              </a:rPr>
              <a:t> Manufacturing belongs to secondary sector in which the primary materials are processed and converted into finished goods.</a:t>
            </a:r>
            <a:endParaRPr lang="en-IN" sz="29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938" y="528040"/>
            <a:ext cx="7865194" cy="462033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/>
              <a:t> </a:t>
            </a:r>
            <a:br>
              <a:rPr lang="en-IN" dirty="0" smtClean="0"/>
            </a:br>
            <a:r>
              <a:rPr lang="en-IN" dirty="0" smtClean="0"/>
              <a:t>Importance of Manufacturing </a:t>
            </a:r>
            <a:endParaRPr lang="en-IN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676257" y="990072"/>
            <a:ext cx="7864509" cy="3941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68630" algn="l"/>
              </a:tabLst>
            </a:pPr>
            <a:r>
              <a:rPr lang="en-US" sz="2500" dirty="0" smtClean="0">
                <a:solidFill>
                  <a:srgbClr val="222222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It helps in modernizing agriculture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68630" algn="l"/>
              </a:tabLst>
            </a:pPr>
            <a:r>
              <a:rPr lang="en-US" sz="2500" dirty="0" smtClean="0">
                <a:solidFill>
                  <a:srgbClr val="222222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It reduces heavy dependence on agricultural income by providing jobs in non-agricultural sectors.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68630" algn="l"/>
              </a:tabLst>
            </a:pPr>
            <a:r>
              <a:rPr lang="en-US" sz="2500" dirty="0" smtClean="0">
                <a:solidFill>
                  <a:srgbClr val="222222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Industries help in creating jobs and generating more income.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68630" algn="l"/>
              </a:tabLst>
            </a:pPr>
            <a:r>
              <a:rPr lang="en-US" sz="2500" dirty="0" smtClean="0">
                <a:solidFill>
                  <a:srgbClr val="222222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Export of manufactured goods expands trade and brings in foreign exchange.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68630" algn="l"/>
              </a:tabLst>
            </a:pPr>
            <a:r>
              <a:rPr lang="en-US" sz="2500" dirty="0" smtClean="0">
                <a:solidFill>
                  <a:srgbClr val="222222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.Industrial development brings prosperity to the country</a:t>
            </a:r>
            <a:r>
              <a:rPr lang="en-US" sz="2500" dirty="0" smtClean="0">
                <a:latin typeface="Arial Black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937" y="150813"/>
            <a:ext cx="8249237" cy="1103279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Interdependence of Agriculture and Industry</a:t>
            </a:r>
            <a:endParaRPr lang="en-IN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44948" y="1293812"/>
            <a:ext cx="8327128" cy="3649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100" dirty="0" smtClean="0">
                <a:solidFill>
                  <a:srgbClr val="222222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Agro-industries  have boosted agriculture by raising its productivity.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dirty="0" smtClean="0">
                <a:solidFill>
                  <a:srgbClr val="222222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Industries depend on agriculture for their raw materials, e.g. cotton textile industry.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dirty="0" smtClean="0">
                <a:solidFill>
                  <a:srgbClr val="222222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 Industries provide many agricultural inputs like irrigation pumps, fertilizers, insecticides, PVC pipes, machines and tools, etc. to the farmers.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dirty="0" smtClean="0">
                <a:solidFill>
                  <a:srgbClr val="222222"/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 Development of different modes of transport by industrial sector has not only helped farmers to obtain agricultural inputs but has also helped them trade their products</a:t>
            </a:r>
            <a:r>
              <a:rPr lang="en-US" sz="15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918725" y="1914137"/>
            <a:ext cx="3302768" cy="16501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r>
              <a:rPr lang="en-IN" dirty="0" smtClean="0">
                <a:solidFill>
                  <a:srgbClr val="C00000"/>
                </a:solidFill>
              </a:rPr>
              <a:t>Contribution of industries to the National Economy 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 rot="19970236">
            <a:off x="377511" y="510197"/>
            <a:ext cx="3161444" cy="16218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r>
              <a:rPr lang="en-IN" dirty="0" smtClean="0"/>
              <a:t>provide for the production of goods and provision of services</a:t>
            </a:r>
            <a:endParaRPr lang="en-IN" dirty="0"/>
          </a:p>
        </p:txBody>
      </p:sp>
      <p:sp>
        <p:nvSpPr>
          <p:cNvPr id="5" name="Oval 4"/>
          <p:cNvSpPr/>
          <p:nvPr/>
        </p:nvSpPr>
        <p:spPr>
          <a:xfrm rot="160076">
            <a:off x="3633149" y="390750"/>
            <a:ext cx="2569588" cy="14429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r>
              <a:rPr lang="en-IN" dirty="0" smtClean="0"/>
              <a:t> increase  GDP</a:t>
            </a:r>
            <a:endParaRPr lang="en-IN" dirty="0"/>
          </a:p>
        </p:txBody>
      </p:sp>
      <p:sp>
        <p:nvSpPr>
          <p:cNvPr id="6" name="Oval 5"/>
          <p:cNvSpPr/>
          <p:nvPr/>
        </p:nvSpPr>
        <p:spPr>
          <a:xfrm rot="18430055">
            <a:off x="6851336" y="169842"/>
            <a:ext cx="1589513" cy="27514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r>
              <a:rPr lang="en-IN" dirty="0" smtClean="0"/>
              <a:t>generate employ</a:t>
            </a:r>
          </a:p>
          <a:p>
            <a:r>
              <a:rPr lang="en-IN" dirty="0" err="1" smtClean="0"/>
              <a:t>ment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7" name="Oval 6"/>
          <p:cNvSpPr/>
          <p:nvPr/>
        </p:nvSpPr>
        <p:spPr>
          <a:xfrm rot="1763374">
            <a:off x="460608" y="2884777"/>
            <a:ext cx="2518239" cy="13736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r>
              <a:rPr lang="en-IN" dirty="0" smtClean="0"/>
              <a:t>provide choices for consumers.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12" name="Oval 11"/>
          <p:cNvSpPr/>
          <p:nvPr/>
        </p:nvSpPr>
        <p:spPr>
          <a:xfrm>
            <a:off x="3379577" y="3894278"/>
            <a:ext cx="2611491" cy="12540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Improve</a:t>
            </a:r>
          </a:p>
          <a:p>
            <a:pPr algn="ctr"/>
            <a:r>
              <a:rPr lang="en-IN" dirty="0" smtClean="0"/>
              <a:t> country's infrastructure </a:t>
            </a:r>
            <a:endParaRPr lang="en-IN" dirty="0"/>
          </a:p>
        </p:txBody>
      </p:sp>
      <p:sp>
        <p:nvSpPr>
          <p:cNvPr id="13" name="Oval 12"/>
          <p:cNvSpPr/>
          <p:nvPr/>
        </p:nvSpPr>
        <p:spPr>
          <a:xfrm rot="19483570">
            <a:off x="6319030" y="3068697"/>
            <a:ext cx="2568216" cy="12191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add to the country's foreign exchange.</a:t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 rot="10800000" flipV="1">
            <a:off x="1305745" y="304141"/>
            <a:ext cx="6528726" cy="99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900" b="1" dirty="0" smtClean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Factors which Affect the Location of an Industry  -    Availability of:</a:t>
            </a: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921703" y="1716125"/>
            <a:ext cx="2227447" cy="11880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Raw material</a:t>
            </a: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3686810" y="1782127"/>
            <a:ext cx="2073831" cy="10560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Labour</a:t>
            </a:r>
            <a:endParaRPr lang="en-IN" dirty="0"/>
          </a:p>
        </p:txBody>
      </p:sp>
      <p:sp>
        <p:nvSpPr>
          <p:cNvPr id="5" name="Rounded Rectangle 4"/>
          <p:cNvSpPr/>
          <p:nvPr/>
        </p:nvSpPr>
        <p:spPr>
          <a:xfrm>
            <a:off x="6451918" y="1782127"/>
            <a:ext cx="1997022" cy="10560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Power</a:t>
            </a:r>
            <a:endParaRPr lang="en-IN" dirty="0"/>
          </a:p>
        </p:txBody>
      </p:sp>
      <p:sp>
        <p:nvSpPr>
          <p:cNvPr id="6" name="Rounded Rectangle 5"/>
          <p:cNvSpPr/>
          <p:nvPr/>
        </p:nvSpPr>
        <p:spPr>
          <a:xfrm>
            <a:off x="6375110" y="3432246"/>
            <a:ext cx="2304257" cy="1122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lvl="1" fontAlgn="base">
              <a:spcBef>
                <a:spcPct val="0"/>
              </a:spcBef>
              <a:spcAft>
                <a:spcPct val="0"/>
              </a:spcAft>
              <a:tabLst>
                <a:tab pos="468630" algn="l"/>
              </a:tabLst>
            </a:pPr>
            <a:r>
              <a:rPr lang="en-IN" dirty="0" smtClean="0"/>
              <a:t>government policies.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tabLst>
                <a:tab pos="468630" algn="l"/>
              </a:tabLst>
            </a:pP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379576" y="3432248"/>
            <a:ext cx="2688299" cy="11880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Banking and insurance facilities</a:t>
            </a:r>
            <a:endParaRPr lang="en-IN" dirty="0"/>
          </a:p>
        </p:txBody>
      </p:sp>
      <p:sp>
        <p:nvSpPr>
          <p:cNvPr id="8" name="Rounded Rectangle 7"/>
          <p:cNvSpPr/>
          <p:nvPr/>
        </p:nvSpPr>
        <p:spPr>
          <a:xfrm>
            <a:off x="921703" y="3498250"/>
            <a:ext cx="1997022" cy="1122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Capital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>
          <a:xfrm>
            <a:off x="1152129" y="594042"/>
            <a:ext cx="6759151" cy="530678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endParaRPr lang="en-IN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05745" y="455612"/>
            <a:ext cx="6451918" cy="78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6" tIns="46863" rIns="93726" bIns="46863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5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Classification of Industries</a:t>
            </a:r>
            <a:endParaRPr lang="en-US" sz="4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lowchart: Terminator 4"/>
          <p:cNvSpPr/>
          <p:nvPr/>
        </p:nvSpPr>
        <p:spPr>
          <a:xfrm>
            <a:off x="1228936" y="1716125"/>
            <a:ext cx="1920214" cy="990071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sz="2500" dirty="0" smtClean="0"/>
              <a:t>Raw Materials </a:t>
            </a:r>
            <a:endParaRPr lang="en-IN" sz="2500" dirty="0"/>
          </a:p>
        </p:txBody>
      </p:sp>
      <p:sp>
        <p:nvSpPr>
          <p:cNvPr id="8" name="Flowchart: Terminator 7"/>
          <p:cNvSpPr/>
          <p:nvPr/>
        </p:nvSpPr>
        <p:spPr>
          <a:xfrm>
            <a:off x="1228937" y="3828276"/>
            <a:ext cx="1997022" cy="858061"/>
          </a:xfrm>
          <a:prstGeom prst="flowChartTerminator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Main Role </a:t>
            </a:r>
            <a:endParaRPr lang="en-IN" dirty="0"/>
          </a:p>
        </p:txBody>
      </p:sp>
      <p:sp>
        <p:nvSpPr>
          <p:cNvPr id="11" name="Right Arrow 10"/>
          <p:cNvSpPr/>
          <p:nvPr/>
        </p:nvSpPr>
        <p:spPr>
          <a:xfrm>
            <a:off x="3533194" y="1980142"/>
            <a:ext cx="986222" cy="4197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5222982" y="1452106"/>
            <a:ext cx="2073831" cy="5940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Agro-based </a:t>
            </a:r>
            <a:endParaRPr lang="en-IN" dirty="0"/>
          </a:p>
        </p:txBody>
      </p:sp>
      <p:sp>
        <p:nvSpPr>
          <p:cNvPr id="14" name="Rectangle 13"/>
          <p:cNvSpPr/>
          <p:nvPr/>
        </p:nvSpPr>
        <p:spPr>
          <a:xfrm>
            <a:off x="5222982" y="2376172"/>
            <a:ext cx="2073831" cy="5940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Mineral-based</a:t>
            </a:r>
            <a:endParaRPr lang="en-IN" dirty="0"/>
          </a:p>
        </p:txBody>
      </p:sp>
      <p:sp>
        <p:nvSpPr>
          <p:cNvPr id="16" name="Right Arrow 15"/>
          <p:cNvSpPr/>
          <p:nvPr/>
        </p:nvSpPr>
        <p:spPr>
          <a:xfrm>
            <a:off x="3610003" y="4092295"/>
            <a:ext cx="1075319" cy="4620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endParaRPr lang="en-IN"/>
          </a:p>
        </p:txBody>
      </p:sp>
      <p:sp>
        <p:nvSpPr>
          <p:cNvPr id="18" name="Rectangle 17"/>
          <p:cNvSpPr/>
          <p:nvPr/>
        </p:nvSpPr>
        <p:spPr>
          <a:xfrm>
            <a:off x="5222981" y="3498250"/>
            <a:ext cx="2150639" cy="52803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Basic</a:t>
            </a:r>
            <a:endParaRPr lang="en-IN" dirty="0"/>
          </a:p>
        </p:txBody>
      </p:sp>
      <p:sp>
        <p:nvSpPr>
          <p:cNvPr id="19" name="Rectangle 18"/>
          <p:cNvSpPr/>
          <p:nvPr/>
        </p:nvSpPr>
        <p:spPr>
          <a:xfrm>
            <a:off x="5222982" y="4356312"/>
            <a:ext cx="2073831" cy="52803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Consumer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s://image.slidesharecdn.com/manufacturingindustreis1-180104114306/95/manufacturing-industries-class-10-7-638.jpg?cb=1515859299"/>
          <p:cNvPicPr>
            <a:picLocks noChangeAspect="1" noChangeArrowheads="1"/>
          </p:cNvPicPr>
          <p:nvPr/>
        </p:nvPicPr>
        <p:blipFill>
          <a:blip r:embed="rId2"/>
          <a:srcRect t="10021" b="3132"/>
          <a:stretch>
            <a:fillRect/>
          </a:stretch>
        </p:blipFill>
        <p:spPr bwMode="auto">
          <a:xfrm>
            <a:off x="341312" y="303212"/>
            <a:ext cx="85344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08513" y="528038"/>
            <a:ext cx="2227447" cy="52803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Small-Scale </a:t>
            </a:r>
            <a:endParaRPr lang="en-IN" dirty="0"/>
          </a:p>
        </p:txBody>
      </p:sp>
      <p:sp>
        <p:nvSpPr>
          <p:cNvPr id="4" name="Flowchart: Alternate Process 3"/>
          <p:cNvSpPr/>
          <p:nvPr/>
        </p:nvSpPr>
        <p:spPr>
          <a:xfrm>
            <a:off x="844894" y="1056078"/>
            <a:ext cx="2381065" cy="660047"/>
          </a:xfrm>
          <a:prstGeom prst="flowChartAlternateProcess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Capital Investment 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4608513" y="1584113"/>
            <a:ext cx="2227447" cy="52803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Large-Scale</a:t>
            </a:r>
            <a:endParaRPr lang="en-IN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921703" y="3498252"/>
            <a:ext cx="2304257" cy="662687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Bulk and Weight 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4608513" y="3036217"/>
            <a:ext cx="2227447" cy="59404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Heavy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4608513" y="4092295"/>
            <a:ext cx="2304257" cy="59404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726" tIns="46863" rIns="93726" bIns="46863" rtlCol="0" anchor="ctr"/>
          <a:lstStyle/>
          <a:p>
            <a:pPr algn="ctr"/>
            <a:r>
              <a:rPr lang="en-IN" dirty="0" smtClean="0"/>
              <a:t>Light</a:t>
            </a:r>
            <a:endParaRPr lang="en-IN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149150" y="1320094"/>
            <a:ext cx="1459363" cy="5280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3"/>
            <a:endCxn id="2" idx="1"/>
          </p:cNvCxnSpPr>
          <p:nvPr/>
        </p:nvCxnSpPr>
        <p:spPr>
          <a:xfrm flipV="1">
            <a:off x="3225958" y="792058"/>
            <a:ext cx="1382555" cy="5940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3"/>
            <a:endCxn id="8" idx="1"/>
          </p:cNvCxnSpPr>
          <p:nvPr/>
        </p:nvCxnSpPr>
        <p:spPr>
          <a:xfrm>
            <a:off x="3225958" y="3829594"/>
            <a:ext cx="1382555" cy="5597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3"/>
            <a:endCxn id="7" idx="1"/>
          </p:cNvCxnSpPr>
          <p:nvPr/>
        </p:nvCxnSpPr>
        <p:spPr>
          <a:xfrm flipV="1">
            <a:off x="3225958" y="3333238"/>
            <a:ext cx="1382555" cy="4963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431</TotalTime>
  <Words>235</Words>
  <Application>Microsoft Office PowerPoint</Application>
  <PresentationFormat>Custom</PresentationFormat>
  <Paragraphs>55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Aspect</vt:lpstr>
      <vt:lpstr>MANUFACTURING INDUSTRIES</vt:lpstr>
      <vt:lpstr>Slide 2</vt:lpstr>
      <vt:lpstr>  Importance of Manufacturing </vt:lpstr>
      <vt:lpstr>Interdependence of Agriculture and Industry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MANUFACTURING INDUSTRIES</dc:title>
  <dc:creator>USER</dc:creator>
  <cp:lastModifiedBy>USER</cp:lastModifiedBy>
  <cp:revision>62</cp:revision>
  <dcterms:created xsi:type="dcterms:W3CDTF">2006-08-16T00:00:00Z</dcterms:created>
  <dcterms:modified xsi:type="dcterms:W3CDTF">2020-10-13T10:28:56Z</dcterms:modified>
</cp:coreProperties>
</file>